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  <p:sldId id="266" r:id="rId13"/>
    <p:sldId id="267" r:id="rId14"/>
    <p:sldId id="28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78" autoAdjust="0"/>
  </p:normalViewPr>
  <p:slideViewPr>
    <p:cSldViewPr>
      <p:cViewPr varScale="1">
        <p:scale>
          <a:sx n="76" d="100"/>
          <a:sy n="76" d="100"/>
        </p:scale>
        <p:origin x="-4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4" y="502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28FBED5-1A88-4673-9137-978D39F5C678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33E432-218C-48C8-8284-5C70922B30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965B33-695B-40F3-8FCD-9C12D08636C9}" type="datetimeFigureOut">
              <a:rPr lang="en-US" smtClean="0"/>
              <a:pPr/>
              <a:t>11/3/2013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B4062A-310F-4430-BDF2-1EC56C96A94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cpa.org/interestareas/businessindustryandgovernment/resources/notforprofitresourcecenter/pages/aicpanot-for-loads.aspx" TargetMode="External"/><Relationship Id="rId2" Type="http://schemas.openxmlformats.org/officeDocument/2006/relationships/hyperlink" Target="http://www.ecf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icpa.org/interestareas/businessindustryandgovernment/resources/notforprofitresourcecenter/pages/aicpanot-for-profitauditcommitteetoolkitdownloads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Audits, Reviews and Compilations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486464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Monica J. Stern, Certified Public Accountant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Know if you are Ready to be Audited?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your staff and the board have the time and expertise to participate in an audit?</a:t>
            </a:r>
          </a:p>
          <a:p>
            <a:r>
              <a:rPr lang="en-US" dirty="0" smtClean="0"/>
              <a:t>Will the cost of an audit unduly affect your general and administrative cost percentage?</a:t>
            </a:r>
          </a:p>
          <a:p>
            <a:r>
              <a:rPr lang="en-US" dirty="0" smtClean="0"/>
              <a:t>Do you have members of the board who are willing and have the expertise to function as the audit committee?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Audit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Functions independently  between the board and the auditor</a:t>
            </a:r>
          </a:p>
          <a:p>
            <a:r>
              <a:rPr lang="en-US" dirty="0" smtClean="0"/>
              <a:t>Develops the criteria for the audit and the audit firm selection process</a:t>
            </a:r>
          </a:p>
          <a:p>
            <a:r>
              <a:rPr lang="en-US" dirty="0" smtClean="0"/>
              <a:t>Reviews the qualifications of the auditor</a:t>
            </a:r>
          </a:p>
          <a:p>
            <a:r>
              <a:rPr lang="en-US" dirty="0" smtClean="0"/>
              <a:t>Discusses concerns or areas the committee would like the auditor to give attention to</a:t>
            </a:r>
          </a:p>
          <a:p>
            <a:r>
              <a:rPr lang="en-US" dirty="0" smtClean="0"/>
              <a:t>Meets with the auditor prior to the audit and during the audit</a:t>
            </a:r>
          </a:p>
          <a:p>
            <a:r>
              <a:rPr lang="en-US" dirty="0" smtClean="0"/>
              <a:t>Reviews the reports and findings and presents results to the board</a:t>
            </a:r>
          </a:p>
          <a:p>
            <a:r>
              <a:rPr lang="en-US" dirty="0" smtClean="0"/>
              <a:t>MUST UNDERSTAND ACCOUNTING AND FINANCIAL MATTERS!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an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a layer of accountability to donors</a:t>
            </a:r>
          </a:p>
          <a:p>
            <a:r>
              <a:rPr lang="en-US" dirty="0" smtClean="0"/>
              <a:t>Forces the accounting to be done correctly and timely and not “later”</a:t>
            </a:r>
          </a:p>
          <a:p>
            <a:r>
              <a:rPr lang="en-US" dirty="0" smtClean="0"/>
              <a:t>May help you stay up-to-date on accounting and law changes; improved internal controls</a:t>
            </a:r>
          </a:p>
          <a:p>
            <a:r>
              <a:rPr lang="en-US" dirty="0" smtClean="0"/>
              <a:t>May detect fraud (or may not)</a:t>
            </a:r>
          </a:p>
          <a:p>
            <a:r>
              <a:rPr lang="en-US" dirty="0" smtClean="0"/>
              <a:t>May make it easier to obtain financing for building projects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Downsides to an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in dollars – audits are expensive!</a:t>
            </a:r>
          </a:p>
          <a:p>
            <a:r>
              <a:rPr lang="en-US" dirty="0" smtClean="0"/>
              <a:t>Cost in staff time – audits are very intrusive</a:t>
            </a:r>
          </a:p>
          <a:p>
            <a:r>
              <a:rPr lang="en-US" dirty="0" smtClean="0"/>
              <a:t>Audit may not be that important to donors</a:t>
            </a:r>
          </a:p>
          <a:p>
            <a:r>
              <a:rPr lang="en-US" dirty="0" smtClean="0"/>
              <a:t>If you are not prepared for an audit, the auditor’s report may be very detrimental</a:t>
            </a:r>
          </a:p>
          <a:p>
            <a:r>
              <a:rPr lang="en-US" dirty="0" smtClean="0"/>
              <a:t>May not provide the answer to “are we doing everything right?”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Cost of an Audit in Time and Dollars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much is a car? Used, new? Ferrari or Kia?</a:t>
            </a:r>
          </a:p>
          <a:p>
            <a:r>
              <a:rPr lang="en-US" dirty="0" smtClean="0"/>
              <a:t>Audit costs vary widely depending on the entity.  </a:t>
            </a:r>
          </a:p>
          <a:p>
            <a:r>
              <a:rPr lang="en-US" dirty="0" smtClean="0"/>
              <a:t>Size is not a great indicator of cost – most procedures must be performed for all audits, even for small </a:t>
            </a:r>
            <a:r>
              <a:rPr lang="en-US" dirty="0" smtClean="0"/>
              <a:t>entities.</a:t>
            </a:r>
            <a:endParaRPr lang="en-US" dirty="0" smtClean="0"/>
          </a:p>
          <a:p>
            <a:r>
              <a:rPr lang="en-US" dirty="0" smtClean="0"/>
              <a:t>Most audits require staff to prepare financial statements, policies and procedures, and gather documents in advance of auditor’s </a:t>
            </a:r>
            <a:r>
              <a:rPr lang="en-US" dirty="0" smtClean="0"/>
              <a:t>visit.</a:t>
            </a:r>
            <a:endParaRPr lang="en-US" dirty="0" smtClean="0"/>
          </a:p>
          <a:p>
            <a:r>
              <a:rPr lang="en-US" dirty="0" smtClean="0"/>
              <a:t>Field work is never less than two days and could be more.  Much more time and cost in an initial audit.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Reasons Organizations </a:t>
            </a:r>
            <a:r>
              <a:rPr lang="en-US" u="sng" dirty="0" smtClean="0"/>
              <a:t>Think</a:t>
            </a:r>
            <a:r>
              <a:rPr lang="en-US" dirty="0" smtClean="0"/>
              <a:t> They Need an Audit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make sure we are doing everything right!</a:t>
            </a:r>
          </a:p>
          <a:p>
            <a:r>
              <a:rPr lang="en-US" dirty="0" smtClean="0"/>
              <a:t>Our books are a mess and we want an audit to straighten them out.</a:t>
            </a:r>
          </a:p>
          <a:p>
            <a:r>
              <a:rPr lang="en-US" dirty="0" smtClean="0"/>
              <a:t>We think our bookkeeper is stealing.</a:t>
            </a:r>
          </a:p>
          <a:p>
            <a:r>
              <a:rPr lang="en-US" dirty="0" smtClean="0"/>
              <a:t>Our new treasurer is taking over and wants an audit.</a:t>
            </a:r>
          </a:p>
          <a:p>
            <a:r>
              <a:rPr lang="en-US" dirty="0" smtClean="0"/>
              <a:t>Our bylaws say we will have an audit.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Agreed Upon Procedures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elements similar to audit – both are attestation </a:t>
            </a:r>
            <a:r>
              <a:rPr lang="en-US" dirty="0" smtClean="0"/>
              <a:t>functions.</a:t>
            </a:r>
            <a:endParaRPr lang="en-US" dirty="0" smtClean="0"/>
          </a:p>
          <a:p>
            <a:r>
              <a:rPr lang="en-US" dirty="0" smtClean="0"/>
              <a:t>CPA and organization agree upon certain procedures to be </a:t>
            </a:r>
            <a:r>
              <a:rPr lang="en-US" dirty="0" smtClean="0"/>
              <a:t>done.</a:t>
            </a:r>
            <a:endParaRPr lang="en-US" dirty="0" smtClean="0"/>
          </a:p>
          <a:p>
            <a:r>
              <a:rPr lang="en-US" dirty="0" smtClean="0"/>
              <a:t>Must be “testable” and not vague – cannot say “you are doing everything right”, but might say “of the 40 disbursements tested, two were not support by a vendor </a:t>
            </a:r>
            <a:r>
              <a:rPr lang="en-US" dirty="0" smtClean="0"/>
              <a:t>invoice.”</a:t>
            </a:r>
            <a:endParaRPr lang="en-US" dirty="0" smtClean="0"/>
          </a:p>
          <a:p>
            <a:r>
              <a:rPr lang="en-US" dirty="0" smtClean="0"/>
              <a:t>CPA performs the agree-upon procedures and reports back to the </a:t>
            </a:r>
            <a:r>
              <a:rPr lang="en-US" dirty="0" smtClean="0"/>
              <a:t>board.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Benefits/Downsides for Agreed-Upon Procedures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Cost is much lower than other engagements</a:t>
            </a:r>
          </a:p>
          <a:p>
            <a:pPr lvl="1"/>
            <a:r>
              <a:rPr lang="en-US" dirty="0" smtClean="0"/>
              <a:t>Gets to the heart of what you want to know</a:t>
            </a:r>
          </a:p>
          <a:p>
            <a:pPr lvl="1"/>
            <a:r>
              <a:rPr lang="en-US" dirty="0" smtClean="0"/>
              <a:t>Specific and understandable language</a:t>
            </a:r>
          </a:p>
          <a:p>
            <a:pPr lvl="1"/>
            <a:r>
              <a:rPr lang="en-US" dirty="0" smtClean="0"/>
              <a:t>Can provide a roadmap for improvements if the CPA also issues a management letter of comments</a:t>
            </a:r>
          </a:p>
          <a:p>
            <a:pPr lvl="1"/>
            <a:r>
              <a:rPr lang="en-US" dirty="0" smtClean="0"/>
              <a:t>Great “first step” for an audit in the future – may help you know what needs correction</a:t>
            </a:r>
          </a:p>
          <a:p>
            <a:pPr lvl="1"/>
            <a:r>
              <a:rPr lang="en-US" dirty="0" smtClean="0"/>
              <a:t>Boards “get it”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Benefits/Downsides for Agreed-Upon Procedures Engagement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Downsides</a:t>
            </a:r>
          </a:p>
          <a:p>
            <a:pPr lvl="1"/>
            <a:r>
              <a:rPr lang="en-US" sz="2600" dirty="0" smtClean="0"/>
              <a:t>CPA must restrict report for internal use or only to named, specific parties who agree to the procedures (i.e. bank or Police Department)</a:t>
            </a:r>
          </a:p>
          <a:p>
            <a:pPr lvl="1"/>
            <a:r>
              <a:rPr lang="en-US" sz="2600" dirty="0" smtClean="0"/>
              <a:t>Doesn’t provide financial information in financial statement form – narrative only</a:t>
            </a:r>
          </a:p>
          <a:p>
            <a:pPr lvl="1"/>
            <a:r>
              <a:rPr lang="en-US" sz="2600" dirty="0" smtClean="0"/>
              <a:t>May not answer all your questions – CPA only does the work agreed-upon</a:t>
            </a:r>
          </a:p>
          <a:p>
            <a:pPr lvl="1"/>
            <a:r>
              <a:rPr lang="en-US" sz="2600" dirty="0" smtClean="0"/>
              <a:t>Generally won’t help with bank financing, but may be a part of the process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review is a </a:t>
            </a:r>
            <a:r>
              <a:rPr lang="en-US" u="sng" dirty="0" smtClean="0"/>
              <a:t>prescribed process</a:t>
            </a:r>
            <a:r>
              <a:rPr lang="en-US" dirty="0" smtClean="0"/>
              <a:t> a Certified Public Accountant applies to </a:t>
            </a:r>
            <a:r>
              <a:rPr lang="en-US" u="sng" dirty="0" smtClean="0"/>
              <a:t>your financial statements</a:t>
            </a:r>
            <a:r>
              <a:rPr lang="en-US" dirty="0" smtClean="0"/>
              <a:t> in order to provide the </a:t>
            </a:r>
            <a:r>
              <a:rPr lang="en-US" u="sng" dirty="0" smtClean="0"/>
              <a:t>end user</a:t>
            </a:r>
            <a:r>
              <a:rPr lang="en-US" dirty="0" smtClean="0"/>
              <a:t>  with limited assurance that there are no material modifications that should be made to the financial statements for them to be </a:t>
            </a:r>
            <a:r>
              <a:rPr lang="en-US" u="sng" dirty="0" smtClean="0"/>
              <a:t>in conformity</a:t>
            </a:r>
            <a:r>
              <a:rPr lang="en-US" dirty="0" smtClean="0"/>
              <a:t> with one of the acceptable methods of accounting in the 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audit?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audit is a </a:t>
            </a:r>
            <a:r>
              <a:rPr lang="en-US" u="sng" dirty="0" smtClean="0"/>
              <a:t>prescribed process</a:t>
            </a:r>
            <a:r>
              <a:rPr lang="en-US" dirty="0" smtClean="0"/>
              <a:t> a Certified Public Accountant applies to </a:t>
            </a:r>
            <a:r>
              <a:rPr lang="en-US" u="sng" dirty="0" smtClean="0"/>
              <a:t>your financial statements</a:t>
            </a:r>
            <a:r>
              <a:rPr lang="en-US" dirty="0" smtClean="0"/>
              <a:t> in order to provide the </a:t>
            </a:r>
            <a:r>
              <a:rPr lang="en-US" u="sng" dirty="0" smtClean="0"/>
              <a:t>end user</a:t>
            </a:r>
            <a:r>
              <a:rPr lang="en-US" dirty="0" smtClean="0"/>
              <a:t>  with an </a:t>
            </a:r>
            <a:r>
              <a:rPr lang="en-US" u="sng" dirty="0" smtClean="0"/>
              <a:t>opinion</a:t>
            </a:r>
            <a:r>
              <a:rPr lang="en-US" dirty="0" smtClean="0"/>
              <a:t> as to whether the financial statements are presented fairly, in all material respects, </a:t>
            </a:r>
            <a:r>
              <a:rPr lang="en-US" u="sng" dirty="0" smtClean="0"/>
              <a:t>in conformity</a:t>
            </a:r>
            <a:r>
              <a:rPr lang="en-US" dirty="0" smtClean="0"/>
              <a:t> with one of the acceptable methods of accounting in the US.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Requires a Review?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Banks and other lenders generally request reviews, rather than audits</a:t>
            </a:r>
          </a:p>
          <a:p>
            <a:r>
              <a:rPr lang="en-US" dirty="0" smtClean="0"/>
              <a:t>Donors</a:t>
            </a:r>
          </a:p>
          <a:p>
            <a:r>
              <a:rPr lang="en-US" dirty="0" smtClean="0"/>
              <a:t>Grantors</a:t>
            </a:r>
          </a:p>
          <a:p>
            <a:r>
              <a:rPr lang="en-US" dirty="0" smtClean="0"/>
              <a:t>ECFA allows for organizations with $1 million to $3 million in revenue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Benefits/Downsides of 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Much less costly than an audit</a:t>
            </a:r>
          </a:p>
          <a:p>
            <a:pPr lvl="1"/>
            <a:r>
              <a:rPr lang="en-US" dirty="0" smtClean="0"/>
              <a:t>Financial statements look exactly the same as audited financial statements</a:t>
            </a:r>
          </a:p>
          <a:p>
            <a:pPr lvl="1"/>
            <a:r>
              <a:rPr lang="en-US" dirty="0" smtClean="0"/>
              <a:t>Generally done in CPA office vs. your office</a:t>
            </a:r>
          </a:p>
          <a:p>
            <a:pPr lvl="1"/>
            <a:r>
              <a:rPr lang="en-US" dirty="0" smtClean="0"/>
              <a:t>Less time required of staff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Benefits/Downsides of 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Downsides</a:t>
            </a:r>
          </a:p>
          <a:p>
            <a:pPr lvl="1"/>
            <a:r>
              <a:rPr lang="en-US" dirty="0" smtClean="0"/>
              <a:t>Limited assurance – lower level of assurance</a:t>
            </a:r>
          </a:p>
          <a:p>
            <a:pPr lvl="1"/>
            <a:r>
              <a:rPr lang="en-US" dirty="0" smtClean="0"/>
              <a:t>No requirements to consider internal control</a:t>
            </a:r>
          </a:p>
          <a:p>
            <a:pPr lvl="1"/>
            <a:r>
              <a:rPr lang="en-US" dirty="0" smtClean="0"/>
              <a:t>No management letter required, although you can request one as part of the engagement</a:t>
            </a:r>
          </a:p>
          <a:p>
            <a:pPr lvl="1"/>
            <a:r>
              <a:rPr lang="en-US" dirty="0" smtClean="0"/>
              <a:t>May not detect fraud</a:t>
            </a:r>
          </a:p>
          <a:p>
            <a:pPr lvl="1"/>
            <a:r>
              <a:rPr lang="en-US" dirty="0" smtClean="0"/>
              <a:t>Relies on analytical procedures and questions of client and does not consider source documentation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Compilation?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compilation is a </a:t>
            </a:r>
            <a:r>
              <a:rPr lang="en-US" u="sng" dirty="0" smtClean="0"/>
              <a:t>prescribed process</a:t>
            </a:r>
            <a:r>
              <a:rPr lang="en-US" dirty="0" smtClean="0"/>
              <a:t> a Certified Public Accountant applies to </a:t>
            </a:r>
            <a:r>
              <a:rPr lang="en-US" u="sng" dirty="0" smtClean="0"/>
              <a:t>your financial statements</a:t>
            </a:r>
            <a:r>
              <a:rPr lang="en-US" dirty="0" smtClean="0"/>
              <a:t> in order to assist management in presenting financial information to the </a:t>
            </a:r>
            <a:r>
              <a:rPr lang="en-US" u="sng" dirty="0" smtClean="0"/>
              <a:t>end user</a:t>
            </a:r>
            <a:r>
              <a:rPr lang="en-US" dirty="0" smtClean="0"/>
              <a:t>  with </a:t>
            </a:r>
            <a:r>
              <a:rPr lang="en-US" u="sng" dirty="0" smtClean="0"/>
              <a:t>no assurance</a:t>
            </a:r>
            <a:r>
              <a:rPr lang="en-US" dirty="0" smtClean="0"/>
              <a:t> that there are no material modifications that should be made to  the financial statements to be </a:t>
            </a:r>
            <a:r>
              <a:rPr lang="en-US" u="sng" dirty="0" smtClean="0"/>
              <a:t>in conformity</a:t>
            </a:r>
            <a:r>
              <a:rPr lang="en-US" dirty="0" smtClean="0"/>
              <a:t> with one of the acceptable methods of accounting in the US.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Requires a Compilation?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Banks and other lenders generally request compilations or reviews</a:t>
            </a:r>
          </a:p>
          <a:p>
            <a:r>
              <a:rPr lang="en-US" dirty="0" smtClean="0"/>
              <a:t>Donors</a:t>
            </a:r>
          </a:p>
          <a:p>
            <a:r>
              <a:rPr lang="en-US" dirty="0" smtClean="0"/>
              <a:t>Grantors</a:t>
            </a:r>
          </a:p>
          <a:p>
            <a:r>
              <a:rPr lang="en-US" dirty="0" smtClean="0"/>
              <a:t>ECFA allows for organizations with less than $1 million in revenue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Benefits/Downsides of a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Much less costly than an audit or review</a:t>
            </a:r>
          </a:p>
          <a:p>
            <a:pPr lvl="1"/>
            <a:r>
              <a:rPr lang="en-US" dirty="0" smtClean="0"/>
              <a:t>Financial statements look exactly the same as audited or reviewed financial statements</a:t>
            </a:r>
          </a:p>
          <a:p>
            <a:pPr lvl="1"/>
            <a:r>
              <a:rPr lang="en-US" dirty="0" smtClean="0"/>
              <a:t>Generally done in CPA office vs. your office</a:t>
            </a:r>
          </a:p>
          <a:p>
            <a:pPr lvl="1"/>
            <a:r>
              <a:rPr lang="en-US" dirty="0" smtClean="0"/>
              <a:t>Less time required of staff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Benefits/Downsides of a 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Downsides</a:t>
            </a:r>
          </a:p>
          <a:p>
            <a:pPr lvl="1"/>
            <a:r>
              <a:rPr lang="en-US" dirty="0" smtClean="0"/>
              <a:t>NO assurance </a:t>
            </a:r>
          </a:p>
          <a:p>
            <a:pPr lvl="1"/>
            <a:r>
              <a:rPr lang="en-US" dirty="0" smtClean="0"/>
              <a:t>No requirement to consider internal control</a:t>
            </a:r>
          </a:p>
          <a:p>
            <a:pPr lvl="1"/>
            <a:r>
              <a:rPr lang="en-US" dirty="0" smtClean="0"/>
              <a:t>No management letter required, although you can request one as part of the engagement</a:t>
            </a:r>
          </a:p>
          <a:p>
            <a:pPr lvl="1"/>
            <a:r>
              <a:rPr lang="en-US" dirty="0" smtClean="0"/>
              <a:t>Likely will not detect fraud</a:t>
            </a:r>
          </a:p>
          <a:p>
            <a:pPr lvl="1"/>
            <a:r>
              <a:rPr lang="en-US" dirty="0" smtClean="0"/>
              <a:t>Relies heavily on management’s numbers – CPA is looking only for obvious error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Evangelical Council for Financial Accountability </a:t>
            </a:r>
            <a:r>
              <a:rPr lang="en-US" dirty="0" smtClean="0">
                <a:hlinkClick r:id="rId2"/>
              </a:rPr>
              <a:t>www.ecfa.org</a:t>
            </a:r>
            <a:endParaRPr lang="en-US" dirty="0" smtClean="0"/>
          </a:p>
          <a:p>
            <a:r>
              <a:rPr lang="en-US" dirty="0" smtClean="0"/>
              <a:t>AICPA Not-for-Profit Audit Committee Toolkit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http://www.aicpa.org/interestareas/businessindustryandgovernment/resources/notforprofitresourcecenter/pages/aicpanot-for-</a:t>
            </a:r>
            <a:r>
              <a:rPr lang="en-US" dirty="0" smtClean="0">
                <a:hlinkClick r:id="rId4"/>
              </a:rPr>
              <a:t>profitauditcommitteetoolkitdown</a:t>
            </a:r>
            <a:r>
              <a:rPr lang="en-US" dirty="0" smtClean="0">
                <a:hlinkClick r:id="rId3"/>
              </a:rPr>
              <a:t>loads.aspx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Prescribed Process</a:t>
            </a:r>
            <a:r>
              <a:rPr lang="en-US" dirty="0" smtClean="0"/>
              <a:t> – Generally Accepted Auditing Standards must be followed by the CPA and include obtaining an understanding of your internal control and assessing fraud risk.</a:t>
            </a:r>
          </a:p>
          <a:p>
            <a:r>
              <a:rPr lang="en-US" u="sng" dirty="0" smtClean="0"/>
              <a:t>Your Financial Statements</a:t>
            </a:r>
            <a:r>
              <a:rPr lang="en-US" dirty="0" smtClean="0"/>
              <a:t> – The statements being audited are yours, not the auditor’s, and must be prepared in accordance with an approved method of accounting.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End User</a:t>
            </a:r>
            <a:r>
              <a:rPr lang="en-US" dirty="0" smtClean="0"/>
              <a:t> – The auditor is responsible to the end user, not to the “client”.  End users may be banks, donors, grantors, members or the general public.</a:t>
            </a:r>
          </a:p>
          <a:p>
            <a:r>
              <a:rPr lang="en-US" u="sng" dirty="0" smtClean="0"/>
              <a:t>Opinion</a:t>
            </a:r>
            <a:r>
              <a:rPr lang="en-US" dirty="0" smtClean="0"/>
              <a:t> – The auditor’s report may include an opinion, or may include a disclaimer of opinion or an adverse opinion as to whether the financial statements are presented fairly.</a:t>
            </a:r>
            <a:endParaRPr lang="en-US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In Conformity</a:t>
            </a:r>
            <a:r>
              <a:rPr lang="en-US" dirty="0" smtClean="0"/>
              <a:t> – the financial statements must be in conformity with a recognized method of accounting; GAAP (generally accepted accounting principles), cash basis, modified cash basis or income tax basis.</a:t>
            </a:r>
            <a:endParaRPr lang="en-US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Requires an Audit?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Banks through loan covenants</a:t>
            </a:r>
          </a:p>
          <a:p>
            <a:r>
              <a:rPr lang="en-US" dirty="0" smtClean="0"/>
              <a:t>Grantors</a:t>
            </a:r>
          </a:p>
          <a:p>
            <a:r>
              <a:rPr lang="en-US" dirty="0" smtClean="0"/>
              <a:t>Banks for new financing</a:t>
            </a:r>
          </a:p>
          <a:p>
            <a:r>
              <a:rPr lang="en-US" dirty="0" smtClean="0"/>
              <a:t>ECFA or other membership</a:t>
            </a:r>
          </a:p>
          <a:p>
            <a:r>
              <a:rPr lang="en-US" dirty="0" smtClean="0"/>
              <a:t>Governmental Grants</a:t>
            </a:r>
          </a:p>
          <a:p>
            <a:r>
              <a:rPr lang="en-US" dirty="0" smtClean="0"/>
              <a:t>Bylaws requirement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ECFA Audit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audit is required only if annual revenues are above $3,000,000 and must be in accordance with </a:t>
            </a:r>
            <a:r>
              <a:rPr lang="en-US" dirty="0" smtClean="0"/>
              <a:t>GAAP.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Know if you are </a:t>
            </a:r>
            <a:r>
              <a:rPr lang="en-US" dirty="0"/>
              <a:t>R</a:t>
            </a:r>
            <a:r>
              <a:rPr lang="en-US" dirty="0" smtClean="0"/>
              <a:t>eady to be Audited?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 established internal controls over your major functions?</a:t>
            </a:r>
          </a:p>
          <a:p>
            <a:r>
              <a:rPr lang="en-US" dirty="0" smtClean="0"/>
              <a:t>Are the controls written, documented and tested?</a:t>
            </a:r>
          </a:p>
          <a:p>
            <a:r>
              <a:rPr lang="en-US" dirty="0" smtClean="0"/>
              <a:t>Are the controls monitored to be sure the controls are actually being adhered to?</a:t>
            </a:r>
          </a:p>
          <a:p>
            <a:r>
              <a:rPr lang="en-US" dirty="0" smtClean="0"/>
              <a:t>Have you identified your greatest risks including financial, market and other risks?</a:t>
            </a:r>
          </a:p>
          <a:p>
            <a:r>
              <a:rPr lang="en-US" dirty="0" smtClean="0"/>
              <a:t>Have you performed a compensation study?</a:t>
            </a:r>
          </a:p>
          <a:p>
            <a:r>
              <a:rPr lang="en-US" dirty="0" smtClean="0"/>
              <a:t>Have you had on-going CPA support?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Know if you are Ready to be Audited?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Have you identified conflicts of interest in accordance with your written policies?</a:t>
            </a:r>
          </a:p>
          <a:p>
            <a:r>
              <a:rPr lang="en-US" dirty="0" smtClean="0"/>
              <a:t>Are you in compliance with all laws and regulations?</a:t>
            </a:r>
          </a:p>
          <a:p>
            <a:r>
              <a:rPr lang="en-US" dirty="0" smtClean="0"/>
              <a:t>Are you able to document the use of restricted funds?</a:t>
            </a:r>
          </a:p>
          <a:p>
            <a:r>
              <a:rPr lang="en-US" dirty="0" smtClean="0"/>
              <a:t>Are your articles and bylaws up-to-date and are you adhering to them?</a:t>
            </a:r>
          </a:p>
          <a:p>
            <a:r>
              <a:rPr lang="en-US" dirty="0" smtClean="0"/>
              <a:t>Are your books and records maintained in accordance with generally accepted accounting principles?</a:t>
            </a:r>
          </a:p>
          <a:p>
            <a:r>
              <a:rPr lang="en-US" dirty="0" smtClean="0"/>
              <a:t>Have you evaluated the needs of the end users to ensure the audit will be an effective tool?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4617B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310</TotalTime>
  <Words>1441</Words>
  <Application>Microsoft Office PowerPoint</Application>
  <PresentationFormat>On-screen Show (4:3)</PresentationFormat>
  <Paragraphs>142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Audits, Reviews and Compilations</vt:lpstr>
      <vt:lpstr>What is an audit?</vt:lpstr>
      <vt:lpstr>Key Concepts</vt:lpstr>
      <vt:lpstr>Key Concepts</vt:lpstr>
      <vt:lpstr>Key Concepts</vt:lpstr>
      <vt:lpstr>Who Requires an Audit?</vt:lpstr>
      <vt:lpstr>ECFA Audit Requirements</vt:lpstr>
      <vt:lpstr>How to Know if you are Ready to be Audited?</vt:lpstr>
      <vt:lpstr>How to Know if you are Ready to be Audited?</vt:lpstr>
      <vt:lpstr>How to Know if you are Ready to be Audited?</vt:lpstr>
      <vt:lpstr>The Audit Committee</vt:lpstr>
      <vt:lpstr>Benefits of an Audit</vt:lpstr>
      <vt:lpstr>Downsides to an Audit</vt:lpstr>
      <vt:lpstr>Cost of an Audit in Time and Dollars</vt:lpstr>
      <vt:lpstr>Common Reasons Organizations Think They Need an Audit</vt:lpstr>
      <vt:lpstr>Agreed Upon Procedures Engagement</vt:lpstr>
      <vt:lpstr>Benefits/Downsides for Agreed-Upon Procedures Engagement</vt:lpstr>
      <vt:lpstr>Benefits/Downsides for Agreed-Upon Procedures Engagement</vt:lpstr>
      <vt:lpstr>What is a Review?</vt:lpstr>
      <vt:lpstr>Who Requires a Review?</vt:lpstr>
      <vt:lpstr>Benefits/Downsides of a Review</vt:lpstr>
      <vt:lpstr>Benefits/Downsides of a Review</vt:lpstr>
      <vt:lpstr>What is a Compilation?</vt:lpstr>
      <vt:lpstr>Who Requires a Compilation?</vt:lpstr>
      <vt:lpstr>Benefits/Downsides of a Compilation</vt:lpstr>
      <vt:lpstr>Benefits/Downsides of a Compilation</vt:lpstr>
      <vt:lpstr>Accounting Resources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Audits, Reviews and Compilations</dc:title>
  <dc:creator>Monica J. Stern</dc:creator>
  <cp:lastModifiedBy>Monica J. Stern</cp:lastModifiedBy>
  <cp:revision>37</cp:revision>
  <dcterms:created xsi:type="dcterms:W3CDTF">2013-09-16T17:49:13Z</dcterms:created>
  <dcterms:modified xsi:type="dcterms:W3CDTF">2013-11-03T18:23:09Z</dcterms:modified>
</cp:coreProperties>
</file>